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5"/>
  </p:notesMasterIdLst>
  <p:sldIdLst>
    <p:sldId id="357" r:id="rId2"/>
    <p:sldId id="358" r:id="rId3"/>
    <p:sldId id="359" r:id="rId4"/>
    <p:sldId id="368" r:id="rId5"/>
    <p:sldId id="369" r:id="rId6"/>
    <p:sldId id="370" r:id="rId7"/>
    <p:sldId id="371" r:id="rId8"/>
    <p:sldId id="372" r:id="rId9"/>
    <p:sldId id="373" r:id="rId10"/>
    <p:sldId id="374" r:id="rId11"/>
    <p:sldId id="375" r:id="rId12"/>
    <p:sldId id="258" r:id="rId13"/>
    <p:sldId id="37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2349" autoAdjust="0"/>
  </p:normalViewPr>
  <p:slideViewPr>
    <p:cSldViewPr snapToObjects="1">
      <p:cViewPr varScale="1">
        <p:scale>
          <a:sx n="42" d="100"/>
          <a:sy n="42" d="100"/>
        </p:scale>
        <p:origin x="13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CDE7C-03F0-4A93-A495-AD401D8179DA}" type="datetimeFigureOut">
              <a:rPr lang="hu-HU" smtClean="0"/>
              <a:pPr/>
              <a:t>2016.05.17.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EAD3C7-3B4B-4A25-9FAA-F45B8ADA6D7F}" type="slidenum">
              <a:rPr lang="hu-HU" smtClean="0"/>
              <a:pPr/>
              <a:t>‹#›</a:t>
            </a:fld>
            <a:endParaRPr lang="hu-HU"/>
          </a:p>
        </p:txBody>
      </p:sp>
    </p:spTree>
    <p:extLst>
      <p:ext uri="{BB962C8B-B14F-4D97-AF65-F5344CB8AC3E}">
        <p14:creationId xmlns:p14="http://schemas.microsoft.com/office/powerpoint/2010/main" val="2123396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Augusztus 1-től beadható!</a:t>
            </a:r>
            <a:endParaRPr lang="hu-HU" dirty="0"/>
          </a:p>
        </p:txBody>
      </p:sp>
      <p:sp>
        <p:nvSpPr>
          <p:cNvPr id="4" name="Dia számának helye 3"/>
          <p:cNvSpPr>
            <a:spLocks noGrp="1"/>
          </p:cNvSpPr>
          <p:nvPr>
            <p:ph type="sldNum" sz="quarter" idx="10"/>
          </p:nvPr>
        </p:nvSpPr>
        <p:spPr/>
        <p:txBody>
          <a:bodyPr/>
          <a:lstStyle/>
          <a:p>
            <a:fld id="{E2F2CADB-5F6B-4407-8D16-BE97D29D2D5C}" type="slidenum">
              <a:rPr lang="hu-HU" smtClean="0"/>
              <a:t>1</a:t>
            </a:fld>
            <a:endParaRPr lang="hu-HU"/>
          </a:p>
        </p:txBody>
      </p:sp>
    </p:spTree>
    <p:extLst>
      <p:ext uri="{BB962C8B-B14F-4D97-AF65-F5344CB8AC3E}">
        <p14:creationId xmlns:p14="http://schemas.microsoft.com/office/powerpoint/2010/main" val="414067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51406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71525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862646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609600"/>
          </a:xfrm>
        </p:spPr>
        <p:txBody>
          <a:bodyPr/>
          <a:lstStyle/>
          <a:p>
            <a:r>
              <a:rPr lang="hu-HU"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4142871-7357-434F-A8F3-CECC6D136ADE}" type="datetimeFigureOut">
              <a:rPr lang="en-US" smtClean="0"/>
              <a:pPr/>
              <a:t>5/17/2016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02C4939-F161-2245-8138-B1FA9F0D34C7}" type="slidenum">
              <a:rPr lang="en-US" smtClean="0"/>
              <a:pPr/>
              <a:t>‹#›</a:t>
            </a:fld>
            <a:endParaRPr lang="en-US"/>
          </a:p>
        </p:txBody>
      </p:sp>
      <p:sp>
        <p:nvSpPr>
          <p:cNvPr id="8" name="Title 1"/>
          <p:cNvSpPr txBox="1">
            <a:spLocks/>
          </p:cNvSpPr>
          <p:nvPr userDrawn="1"/>
        </p:nvSpPr>
        <p:spPr>
          <a:xfrm>
            <a:off x="457200" y="381000"/>
            <a:ext cx="8229600" cy="6096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smtClean="0">
                <a:ln>
                  <a:noFill/>
                </a:ln>
                <a:solidFill>
                  <a:srgbClr val="FFFFFF"/>
                </a:solidFill>
                <a:effectLst/>
                <a:uLnTx/>
                <a:uFillTx/>
                <a:latin typeface="Arial"/>
                <a:ea typeface="+mj-ea"/>
                <a:cs typeface="Arial"/>
              </a:rPr>
              <a:t>Click to edit Master title style</a:t>
            </a:r>
            <a:endParaRPr kumimoji="0" lang="en-US" sz="2400" b="1" i="0" u="none" strike="noStrike" kern="1200" cap="all" spc="0" normalizeH="0" baseline="0" noProof="0" smtClean="0">
              <a:ln>
                <a:noFill/>
              </a:ln>
              <a:solidFill>
                <a:srgbClr val="FFFFFF"/>
              </a:solidFill>
              <a:effectLst/>
              <a:uLnTx/>
              <a:uFillTx/>
              <a:latin typeface="Arial"/>
              <a:ea typeface="+mj-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49277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5125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90766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63108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195341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19317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12746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pPr/>
              <a:t>2016.05.17.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10973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9448-F6D5-4A0E-BA3B-A979310BDC26}" type="datetimeFigureOut">
              <a:rPr lang="hu-HU" smtClean="0"/>
              <a:pPr/>
              <a:t>2016.05.17.</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E392F-423A-4B2F-819A-04E49CF4C524}" type="slidenum">
              <a:rPr lang="hu-HU" smtClean="0"/>
              <a:pPr/>
              <a:t>‹#›</a:t>
            </a:fld>
            <a:endParaRPr lang="hu-HU"/>
          </a:p>
        </p:txBody>
      </p:sp>
      <p:pic>
        <p:nvPicPr>
          <p:cNvPr id="7" name="Picture 8" descr="prezentacio_2020_beliv_bg_ME.jpg"/>
          <p:cNvPicPr>
            <a:picLocks noChangeAspect="1"/>
          </p:cNvPicPr>
          <p:nvPr userDrawn="1"/>
        </p:nvPicPr>
        <p:blipFill>
          <a:blip r:embed="rId15"/>
          <a:stretch>
            <a:fillRect/>
          </a:stretch>
        </p:blipFill>
        <p:spPr>
          <a:xfrm>
            <a:off x="715" y="0"/>
            <a:ext cx="9142569" cy="6857998"/>
          </a:xfrm>
          <a:prstGeom prst="rect">
            <a:avLst/>
          </a:prstGeom>
        </p:spPr>
      </p:pic>
    </p:spTree>
    <p:extLst>
      <p:ext uri="{BB962C8B-B14F-4D97-AF65-F5344CB8AC3E}">
        <p14:creationId xmlns:p14="http://schemas.microsoft.com/office/powerpoint/2010/main" val="258761801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56" r:id="rId12"/>
    <p:sldLayoutId id="214748365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artinecz.aranka@szpi.hu" TargetMode="External"/><Relationship Id="rId2" Type="http://schemas.openxmlformats.org/officeDocument/2006/relationships/hyperlink" Target="mailto:kelene.molnar.melinda@szpi.h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GINOP-5.2.4-16</a:t>
            </a:r>
            <a:endParaRPr lang="hu-HU" dirty="0"/>
          </a:p>
        </p:txBody>
      </p:sp>
      <p:sp>
        <p:nvSpPr>
          <p:cNvPr id="3" name="Alcím 2"/>
          <p:cNvSpPr>
            <a:spLocks noGrp="1"/>
          </p:cNvSpPr>
          <p:nvPr>
            <p:ph type="subTitle" idx="1"/>
          </p:nvPr>
        </p:nvSpPr>
        <p:spPr/>
        <p:txBody>
          <a:bodyPr/>
          <a:lstStyle/>
          <a:p>
            <a:r>
              <a:rPr lang="hu-HU" b="1" dirty="0" smtClean="0"/>
              <a:t>Gyakornoki program pályakezdők támogatására</a:t>
            </a:r>
            <a:endParaRPr lang="en-US" dirty="0" smtClean="0"/>
          </a:p>
        </p:txBody>
      </p:sp>
    </p:spTree>
    <p:extLst>
      <p:ext uri="{BB962C8B-B14F-4D97-AF65-F5344CB8AC3E}">
        <p14:creationId xmlns:p14="http://schemas.microsoft.com/office/powerpoint/2010/main" val="789304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normAutofit fontScale="85000" lnSpcReduction="10000"/>
          </a:bodyPr>
          <a:lstStyle/>
          <a:p>
            <a:pPr marL="0" indent="0" algn="ctr">
              <a:buNone/>
            </a:pPr>
            <a:r>
              <a:rPr lang="hu-HU" b="1" dirty="0"/>
              <a:t>Kötelező vállalások – </a:t>
            </a:r>
            <a:r>
              <a:rPr lang="hu-HU" b="1" dirty="0" smtClean="0"/>
              <a:t>foglalkoztató</a:t>
            </a:r>
          </a:p>
          <a:p>
            <a:pPr marL="0" indent="0" algn="ctr">
              <a:buNone/>
            </a:pPr>
            <a:endParaRPr lang="hu-HU" b="1" dirty="0"/>
          </a:p>
          <a:p>
            <a:r>
              <a:rPr lang="hu-HU" dirty="0" smtClean="0"/>
              <a:t>4,5 hónap továbbfoglalkoztatás</a:t>
            </a:r>
            <a:endParaRPr lang="hu-HU" dirty="0"/>
          </a:p>
          <a:p>
            <a:r>
              <a:rPr lang="hu-HU" dirty="0"/>
              <a:t>A vállalati gyakornoki kapcsolattartó </a:t>
            </a:r>
            <a:r>
              <a:rPr lang="hu-HU" dirty="0" smtClean="0"/>
              <a:t>(mentor) köteles </a:t>
            </a:r>
            <a:r>
              <a:rPr lang="hu-HU" dirty="0"/>
              <a:t>a megvalósítás - beleértve a továbbfoglalkoztatási időszakot - során együttműködni a GINOP-5.2.5-16 Gyakornoki program - támogató szolgáltatások c. kiemelt projektet végrehajtó, a jelen felhívás keretében támogatott projekt megvalósítási helyszíne szerinti területileg illetékes szakképzési </a:t>
            </a:r>
            <a:r>
              <a:rPr lang="hu-HU" dirty="0" smtClean="0"/>
              <a:t>centrummal</a:t>
            </a:r>
            <a:r>
              <a:rPr lang="hu-HU" dirty="0"/>
              <a:t>.</a:t>
            </a:r>
          </a:p>
          <a:p>
            <a:endParaRPr lang="hu-HU" dirty="0"/>
          </a:p>
        </p:txBody>
      </p:sp>
    </p:spTree>
    <p:extLst>
      <p:ext uri="{BB962C8B-B14F-4D97-AF65-F5344CB8AC3E}">
        <p14:creationId xmlns:p14="http://schemas.microsoft.com/office/powerpoint/2010/main" val="195030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lstStyle/>
          <a:p>
            <a:pPr marL="0" indent="0" algn="ctr">
              <a:buNone/>
            </a:pPr>
            <a:r>
              <a:rPr lang="hu-HU" b="1" dirty="0" smtClean="0"/>
              <a:t>Adatok</a:t>
            </a:r>
          </a:p>
          <a:p>
            <a:r>
              <a:rPr lang="hu-HU" dirty="0"/>
              <a:t>Támogatási intenzitás: </a:t>
            </a:r>
            <a:r>
              <a:rPr lang="hu-HU" dirty="0" smtClean="0"/>
              <a:t>100</a:t>
            </a:r>
            <a:r>
              <a:rPr lang="hu-HU" dirty="0"/>
              <a:t>%</a:t>
            </a:r>
          </a:p>
          <a:p>
            <a:r>
              <a:rPr lang="hu-HU" dirty="0"/>
              <a:t>Támogatási minimum: </a:t>
            </a:r>
            <a:r>
              <a:rPr lang="hu-HU" dirty="0" smtClean="0"/>
              <a:t>1.900.000 </a:t>
            </a:r>
            <a:r>
              <a:rPr lang="hu-HU" dirty="0"/>
              <a:t>Ft</a:t>
            </a:r>
          </a:p>
          <a:p>
            <a:r>
              <a:rPr lang="hu-HU" dirty="0"/>
              <a:t>Támogatási maximum: </a:t>
            </a:r>
            <a:r>
              <a:rPr lang="hu-HU" dirty="0" smtClean="0"/>
              <a:t>30.000.000 </a:t>
            </a:r>
            <a:r>
              <a:rPr lang="hu-HU" dirty="0"/>
              <a:t>Ft</a:t>
            </a:r>
          </a:p>
          <a:p>
            <a:r>
              <a:rPr lang="hu-HU" dirty="0" smtClean="0"/>
              <a:t>Forrás: 15.000.000.000 </a:t>
            </a:r>
            <a:r>
              <a:rPr lang="hu-HU" dirty="0"/>
              <a:t>Ft</a:t>
            </a:r>
          </a:p>
          <a:p>
            <a:r>
              <a:rPr lang="hu-HU" dirty="0"/>
              <a:t>Támogatott projektek száma: </a:t>
            </a:r>
            <a:r>
              <a:rPr lang="hu-HU" dirty="0" smtClean="0"/>
              <a:t>500-4500 </a:t>
            </a:r>
            <a:r>
              <a:rPr lang="hu-HU" dirty="0"/>
              <a:t>db</a:t>
            </a:r>
          </a:p>
          <a:p>
            <a:r>
              <a:rPr lang="hu-HU" dirty="0"/>
              <a:t>Benyújtás: </a:t>
            </a:r>
            <a:r>
              <a:rPr lang="hu-HU" dirty="0" smtClean="0"/>
              <a:t>2016.08.01-2018.07.31.</a:t>
            </a:r>
            <a:endParaRPr lang="hu-HU" dirty="0"/>
          </a:p>
        </p:txBody>
      </p:sp>
    </p:spTree>
    <p:extLst>
      <p:ext uri="{BB962C8B-B14F-4D97-AF65-F5344CB8AC3E}">
        <p14:creationId xmlns:p14="http://schemas.microsoft.com/office/powerpoint/2010/main" val="4048190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7984" y="2102060"/>
            <a:ext cx="4176464" cy="3199147"/>
          </a:xfrm>
        </p:spPr>
        <p:txBody>
          <a:bodyPr>
            <a:normAutofit fontScale="90000"/>
          </a:bodyPr>
          <a:lstStyle/>
          <a:p>
            <a:r>
              <a:rPr lang="hu-HU" b="1" dirty="0" smtClean="0">
                <a:solidFill>
                  <a:schemeClr val="bg1"/>
                </a:solidFill>
                <a:latin typeface="Arial" panose="020B0604020202020204" pitchFamily="34" charset="0"/>
                <a:cs typeface="Arial" panose="020B0604020202020204" pitchFamily="34" charset="0"/>
              </a:rPr>
              <a:t>KÖSZÖNJÜK     A     FIGYELMET!</a:t>
            </a:r>
            <a:br>
              <a:rPr lang="hu-HU" b="1" dirty="0" smtClean="0">
                <a:solidFill>
                  <a:schemeClr val="bg1"/>
                </a:solidFill>
                <a:latin typeface="Arial" panose="020B0604020202020204" pitchFamily="34" charset="0"/>
                <a:cs typeface="Arial" panose="020B0604020202020204" pitchFamily="34" charset="0"/>
              </a:rPr>
            </a:br>
            <a:r>
              <a:rPr lang="hu-HU" b="1" dirty="0" smtClean="0">
                <a:solidFill>
                  <a:schemeClr val="bg1"/>
                </a:solidFill>
                <a:latin typeface="Arial" panose="020B0604020202020204" pitchFamily="34" charset="0"/>
                <a:cs typeface="Arial" panose="020B0604020202020204" pitchFamily="34" charset="0"/>
              </a:rPr>
              <a:t/>
            </a:r>
            <a:br>
              <a:rPr lang="hu-HU" b="1" dirty="0" smtClean="0">
                <a:solidFill>
                  <a:schemeClr val="bg1"/>
                </a:solidFill>
                <a:latin typeface="Arial" panose="020B0604020202020204" pitchFamily="34" charset="0"/>
                <a:cs typeface="Arial" panose="020B0604020202020204" pitchFamily="34" charset="0"/>
              </a:rPr>
            </a:br>
            <a:r>
              <a:rPr lang="hu-HU" sz="2000" b="1" dirty="0">
                <a:solidFill>
                  <a:schemeClr val="bg1"/>
                </a:solidFill>
                <a:latin typeface="Arial" panose="020B0604020202020204" pitchFamily="34" charset="0"/>
                <a:cs typeface="Arial" panose="020B0604020202020204" pitchFamily="34" charset="0"/>
              </a:rPr>
              <a:t/>
            </a:r>
            <a:br>
              <a:rPr lang="hu-HU" sz="2000" b="1" dirty="0">
                <a:solidFill>
                  <a:schemeClr val="bg1"/>
                </a:solidFill>
                <a:latin typeface="Arial" panose="020B0604020202020204" pitchFamily="34" charset="0"/>
                <a:cs typeface="Arial" panose="020B0604020202020204" pitchFamily="34" charset="0"/>
              </a:rPr>
            </a:br>
            <a:endParaRPr lang="en-US" sz="2000" b="1"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611560" y="1382286"/>
            <a:ext cx="7560840" cy="3600986"/>
          </a:xfrm>
          <a:prstGeom prst="rect">
            <a:avLst/>
          </a:prstGeom>
        </p:spPr>
        <p:txBody>
          <a:bodyPr wrap="square">
            <a:spAutoFit/>
          </a:bodyPr>
          <a:lstStyle/>
          <a:p>
            <a:pPr>
              <a:buFontTx/>
              <a:buNone/>
            </a:pPr>
            <a:r>
              <a:rPr lang="hu-HU" altLang="hu-HU" sz="2400" b="1" dirty="0"/>
              <a:t>Elérhetőségeink:</a:t>
            </a:r>
            <a:br>
              <a:rPr lang="hu-HU" altLang="hu-HU" sz="2400" b="1" dirty="0"/>
            </a:br>
            <a:endParaRPr lang="hu-HU" altLang="hu-HU" sz="2400" b="1" dirty="0"/>
          </a:p>
          <a:p>
            <a:pPr lvl="1">
              <a:buFontTx/>
              <a:buNone/>
            </a:pPr>
            <a:r>
              <a:rPr lang="hu-HU" altLang="hu-HU" sz="2000" dirty="0"/>
              <a:t>Keléné Molnár </a:t>
            </a:r>
            <a:r>
              <a:rPr lang="hu-HU" altLang="hu-HU" sz="2000" dirty="0" smtClean="0"/>
              <a:t>Melinda – fejlesztési </a:t>
            </a:r>
            <a:r>
              <a:rPr lang="hu-HU" altLang="hu-HU" sz="2000" dirty="0"/>
              <a:t>tanácsadó</a:t>
            </a:r>
          </a:p>
          <a:p>
            <a:pPr lvl="1">
              <a:buFontTx/>
              <a:buNone/>
            </a:pPr>
            <a:r>
              <a:rPr lang="hu-HU" altLang="hu-HU" sz="2000" dirty="0" err="1">
                <a:hlinkClick r:id="rId2"/>
              </a:rPr>
              <a:t>kelene.molnar.melinda</a:t>
            </a:r>
            <a:r>
              <a:rPr lang="hu-HU" altLang="hu-HU" sz="2000" dirty="0">
                <a:hlinkClick r:id="rId2"/>
              </a:rPr>
              <a:t>@</a:t>
            </a:r>
            <a:r>
              <a:rPr lang="hu-HU" altLang="hu-HU" sz="2000" dirty="0" err="1">
                <a:hlinkClick r:id="rId2"/>
              </a:rPr>
              <a:t>szpi.hu</a:t>
            </a:r>
            <a:endParaRPr lang="hu-HU" altLang="hu-HU" sz="2000" dirty="0"/>
          </a:p>
          <a:p>
            <a:pPr lvl="1">
              <a:buFontTx/>
              <a:buNone/>
            </a:pPr>
            <a:r>
              <a:rPr lang="hu-HU" altLang="hu-HU" sz="2000" dirty="0"/>
              <a:t>Tel: 20/617-3410</a:t>
            </a:r>
            <a:br>
              <a:rPr lang="hu-HU" altLang="hu-HU" sz="2000" dirty="0"/>
            </a:br>
            <a:endParaRPr lang="hu-HU" altLang="hu-HU" sz="2000" dirty="0"/>
          </a:p>
          <a:p>
            <a:pPr lvl="1">
              <a:buFontTx/>
              <a:buNone/>
            </a:pPr>
            <a:r>
              <a:rPr lang="hu-HU" altLang="hu-HU" sz="2000" dirty="0" err="1"/>
              <a:t>Martinecz</a:t>
            </a:r>
            <a:r>
              <a:rPr lang="hu-HU" altLang="hu-HU" sz="2000" dirty="0"/>
              <a:t> Aranka </a:t>
            </a:r>
            <a:r>
              <a:rPr lang="hu-HU" altLang="hu-HU" sz="2000" dirty="0" smtClean="0"/>
              <a:t>– fejlesztési </a:t>
            </a:r>
            <a:r>
              <a:rPr lang="hu-HU" altLang="hu-HU" sz="2000" dirty="0"/>
              <a:t>tanácsadó</a:t>
            </a:r>
          </a:p>
          <a:p>
            <a:pPr lvl="1">
              <a:buFontTx/>
              <a:buNone/>
            </a:pPr>
            <a:r>
              <a:rPr lang="hu-HU" altLang="hu-HU" sz="2000" dirty="0" err="1">
                <a:hlinkClick r:id="rId3"/>
              </a:rPr>
              <a:t>martinecz.aranka</a:t>
            </a:r>
            <a:r>
              <a:rPr lang="hu-HU" altLang="hu-HU" sz="2000" dirty="0">
                <a:hlinkClick r:id="rId3"/>
              </a:rPr>
              <a:t>@</a:t>
            </a:r>
            <a:r>
              <a:rPr lang="hu-HU" altLang="hu-HU" sz="2000" dirty="0" err="1">
                <a:hlinkClick r:id="rId3"/>
              </a:rPr>
              <a:t>szpi.hu</a:t>
            </a:r>
            <a:endParaRPr lang="hu-HU" altLang="hu-HU" sz="2000" dirty="0"/>
          </a:p>
          <a:p>
            <a:pPr lvl="1">
              <a:buFontTx/>
              <a:buNone/>
            </a:pPr>
            <a:r>
              <a:rPr lang="hu-HU" altLang="hu-HU" sz="2000" dirty="0"/>
              <a:t>Tel: 20/237-7763</a:t>
            </a:r>
          </a:p>
          <a:p>
            <a:pPr lvl="1">
              <a:buFontTx/>
              <a:buNone/>
            </a:pPr>
            <a:endParaRPr lang="hu-HU" altLang="hu-HU" sz="1600" b="1" dirty="0"/>
          </a:p>
          <a:p>
            <a:pPr lvl="1">
              <a:buFontTx/>
              <a:buNone/>
            </a:pPr>
            <a:r>
              <a:rPr lang="hu-HU" altLang="hu-HU" sz="2400" b="1" dirty="0" err="1"/>
              <a:t>www.szpi.hu</a:t>
            </a:r>
            <a:endParaRPr lang="hu-HU" altLang="hu-HU" sz="2400" b="1" dirty="0"/>
          </a:p>
        </p:txBody>
      </p:sp>
    </p:spTree>
    <p:extLst>
      <p:ext uri="{BB962C8B-B14F-4D97-AF65-F5344CB8AC3E}">
        <p14:creationId xmlns:p14="http://schemas.microsoft.com/office/powerpoint/2010/main" val="758219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0"/>
            <a:ext cx="8229600" cy="1143000"/>
          </a:xfrm>
        </p:spPr>
        <p:txBody>
          <a:bodyPr>
            <a:noAutofit/>
          </a:bodyPr>
          <a:lstStyle/>
          <a:p>
            <a:r>
              <a:rPr lang="hu-HU" sz="3600" b="1" dirty="0" smtClean="0">
                <a:solidFill>
                  <a:schemeClr val="bg1"/>
                </a:solidFill>
              </a:rPr>
              <a:t>GINOP-5.2.4-16</a:t>
            </a:r>
            <a:r>
              <a:rPr lang="hu-HU" sz="3600" b="1" dirty="0" smtClean="0"/>
              <a:t/>
            </a:r>
            <a:br>
              <a:rPr lang="hu-HU" sz="3600" b="1" dirty="0" smtClean="0"/>
            </a:br>
            <a:r>
              <a:rPr lang="hu-HU" sz="3600" b="1" dirty="0" smtClean="0">
                <a:solidFill>
                  <a:schemeClr val="bg1"/>
                </a:solidFill>
              </a:rPr>
              <a:t>A felhívás </a:t>
            </a:r>
            <a:r>
              <a:rPr lang="hu-HU" sz="3600" b="1" dirty="0">
                <a:solidFill>
                  <a:schemeClr val="bg1"/>
                </a:solidFill>
              </a:rPr>
              <a:t>indokoltsága és célja</a:t>
            </a:r>
            <a:endParaRPr lang="hu-HU" sz="3600" dirty="0"/>
          </a:p>
        </p:txBody>
      </p:sp>
      <p:sp>
        <p:nvSpPr>
          <p:cNvPr id="3" name="Tartalom helye 2"/>
          <p:cNvSpPr>
            <a:spLocks noGrp="1"/>
          </p:cNvSpPr>
          <p:nvPr>
            <p:ph idx="1"/>
          </p:nvPr>
        </p:nvSpPr>
        <p:spPr/>
        <p:txBody>
          <a:bodyPr>
            <a:normAutofit/>
          </a:bodyPr>
          <a:lstStyle/>
          <a:p>
            <a:pPr algn="just"/>
            <a:r>
              <a:rPr lang="hu-HU" sz="2400" dirty="0" smtClean="0">
                <a:latin typeface="Arial" pitchFamily="34" charset="0"/>
                <a:cs typeface="Arial" pitchFamily="34" charset="0"/>
              </a:rPr>
              <a:t>Az intézkedés kiemelt célja, hogy javuljon a fiatalok gyakornoki képzésben való részvétele, képzettsége, szakmai gyakorlati ismeretei, munkatapasztalata, ezáltal munkaerő-piaci kilátásaik és foglalkoztatásuk. Bér- és járuléktámogatást</a:t>
            </a:r>
            <a:r>
              <a:rPr lang="hu-HU" sz="2400" b="1" dirty="0" smtClean="0">
                <a:latin typeface="Arial" pitchFamily="34" charset="0"/>
                <a:cs typeface="Arial" pitchFamily="34" charset="0"/>
              </a:rPr>
              <a:t> </a:t>
            </a:r>
            <a:r>
              <a:rPr lang="hu-HU" sz="2400" dirty="0" smtClean="0">
                <a:latin typeface="Arial" pitchFamily="34" charset="0"/>
                <a:cs typeface="Arial" pitchFamily="34" charset="0"/>
              </a:rPr>
              <a:t>nyújt</a:t>
            </a:r>
            <a:r>
              <a:rPr lang="hu-HU" sz="2400" b="1" dirty="0" smtClean="0">
                <a:latin typeface="Arial" pitchFamily="34" charset="0"/>
                <a:cs typeface="Arial" pitchFamily="34" charset="0"/>
              </a:rPr>
              <a:t> </a:t>
            </a:r>
            <a:r>
              <a:rPr lang="hu-HU" sz="2400" dirty="0" smtClean="0">
                <a:latin typeface="Arial" pitchFamily="34" charset="0"/>
                <a:cs typeface="Arial" pitchFamily="34" charset="0"/>
              </a:rPr>
              <a:t>a vállalkozások számára a gyakornok foglalkoztatásához kapcsolódóan kilenc hónapon keresztül.</a:t>
            </a:r>
          </a:p>
          <a:p>
            <a:pPr algn="just"/>
            <a:r>
              <a:rPr lang="hu-HU" sz="2400" b="1" dirty="0" smtClean="0">
                <a:latin typeface="Arial" pitchFamily="34" charset="0"/>
                <a:cs typeface="Arial" pitchFamily="34" charset="0"/>
              </a:rPr>
              <a:t>Rendelkezésre </a:t>
            </a:r>
            <a:r>
              <a:rPr lang="hu-HU" sz="2400" b="1" dirty="0">
                <a:latin typeface="Arial" pitchFamily="34" charset="0"/>
                <a:cs typeface="Arial" pitchFamily="34" charset="0"/>
              </a:rPr>
              <a:t>álló forrás</a:t>
            </a:r>
            <a:r>
              <a:rPr lang="hu-HU" sz="2400" dirty="0">
                <a:latin typeface="Arial" pitchFamily="34" charset="0"/>
                <a:cs typeface="Arial" pitchFamily="34" charset="0"/>
              </a:rPr>
              <a:t>: </a:t>
            </a:r>
            <a:r>
              <a:rPr lang="hu-HU" sz="2400" b="1" dirty="0" smtClean="0">
                <a:latin typeface="Arial" pitchFamily="34" charset="0"/>
                <a:cs typeface="Arial" pitchFamily="34" charset="0"/>
              </a:rPr>
              <a:t>15 Mrd Ft</a:t>
            </a:r>
          </a:p>
          <a:p>
            <a:pPr algn="just"/>
            <a:r>
              <a:rPr lang="hu-HU" sz="2400" dirty="0" smtClean="0">
                <a:latin typeface="Arial" pitchFamily="34" charset="0"/>
                <a:cs typeface="Arial" pitchFamily="34" charset="0"/>
              </a:rPr>
              <a:t>A </a:t>
            </a:r>
            <a:r>
              <a:rPr lang="hu-HU" sz="2400" dirty="0">
                <a:latin typeface="Arial" pitchFamily="34" charset="0"/>
                <a:cs typeface="Arial" pitchFamily="34" charset="0"/>
              </a:rPr>
              <a:t>támogatott támogatási kérelmek várható száma </a:t>
            </a:r>
            <a:r>
              <a:rPr lang="hu-HU" sz="2400" dirty="0" smtClean="0">
                <a:latin typeface="Arial" pitchFamily="34" charset="0"/>
                <a:cs typeface="Arial" pitchFamily="34" charset="0"/>
              </a:rPr>
              <a:t>500-4500 db.</a:t>
            </a:r>
            <a:endParaRPr lang="hu-HU" sz="2400" dirty="0">
              <a:latin typeface="Arial" pitchFamily="34" charset="0"/>
              <a:cs typeface="Arial" pitchFamily="34" charset="0"/>
            </a:endParaRPr>
          </a:p>
          <a:p>
            <a:endParaRPr lang="hu-HU" dirty="0"/>
          </a:p>
        </p:txBody>
      </p:sp>
    </p:spTree>
    <p:extLst>
      <p:ext uri="{BB962C8B-B14F-4D97-AF65-F5344CB8AC3E}">
        <p14:creationId xmlns:p14="http://schemas.microsoft.com/office/powerpoint/2010/main" val="1432696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7869" y="92076"/>
            <a:ext cx="8229600" cy="1143000"/>
          </a:xfrm>
        </p:spPr>
        <p:txBody>
          <a:bodyPr>
            <a:noAutofit/>
          </a:bodyPr>
          <a:lstStyle/>
          <a:p>
            <a:r>
              <a:rPr lang="hu-HU" sz="3600" b="1" dirty="0" smtClean="0">
                <a:solidFill>
                  <a:schemeClr val="bg1"/>
                </a:solidFill>
              </a:rPr>
              <a:t>GINOP-5.2.4-16</a:t>
            </a:r>
            <a:r>
              <a:rPr lang="hu-HU" sz="3600" b="1" dirty="0" smtClean="0"/>
              <a:t/>
            </a:r>
            <a:br>
              <a:rPr lang="hu-HU" sz="3600" b="1" dirty="0" smtClean="0"/>
            </a:br>
            <a:r>
              <a:rPr lang="hu-HU" sz="3600" b="1" dirty="0" smtClean="0">
                <a:solidFill>
                  <a:schemeClr val="bg1"/>
                </a:solidFill>
              </a:rPr>
              <a:t>Támogatható </a:t>
            </a:r>
            <a:r>
              <a:rPr lang="hu-HU" sz="3600" b="1" dirty="0">
                <a:solidFill>
                  <a:schemeClr val="bg1"/>
                </a:solidFill>
              </a:rPr>
              <a:t>tevékenységek</a:t>
            </a:r>
            <a:endParaRPr lang="hu-HU" sz="3600" dirty="0"/>
          </a:p>
        </p:txBody>
      </p:sp>
      <p:sp>
        <p:nvSpPr>
          <p:cNvPr id="3" name="Tartalom helye 2"/>
          <p:cNvSpPr>
            <a:spLocks noGrp="1"/>
          </p:cNvSpPr>
          <p:nvPr>
            <p:ph idx="1"/>
          </p:nvPr>
        </p:nvSpPr>
        <p:spPr/>
        <p:txBody>
          <a:bodyPr>
            <a:normAutofit/>
          </a:bodyPr>
          <a:lstStyle/>
          <a:p>
            <a:pPr marL="0" lvl="0" indent="0" algn="just">
              <a:buNone/>
            </a:pPr>
            <a:endParaRPr lang="hu-HU" dirty="0"/>
          </a:p>
          <a:p>
            <a:endParaRPr lang="hu-HU" dirty="0" smtClean="0"/>
          </a:p>
          <a:p>
            <a:endParaRPr lang="hu-HU" dirty="0"/>
          </a:p>
        </p:txBody>
      </p:sp>
      <p:sp>
        <p:nvSpPr>
          <p:cNvPr id="4" name="Tartalom helye 2"/>
          <p:cNvSpPr txBox="1">
            <a:spLocks/>
          </p:cNvSpPr>
          <p:nvPr/>
        </p:nvSpPr>
        <p:spPr>
          <a:xfrm>
            <a:off x="609600" y="1417638"/>
            <a:ext cx="8229600" cy="4525963"/>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hu-HU" sz="2600" b="1" i="0" u="none" strike="noStrike" kern="1200" cap="none" spc="0" normalizeH="0" baseline="0" noProof="0" dirty="0" smtClean="0">
                <a:ln>
                  <a:noFill/>
                </a:ln>
                <a:solidFill>
                  <a:schemeClr val="tx1"/>
                </a:solidFill>
                <a:effectLst/>
                <a:uLnTx/>
                <a:uFillTx/>
                <a:latin typeface="Arial" pitchFamily="34" charset="0"/>
                <a:cs typeface="Arial" pitchFamily="34" charset="0"/>
              </a:rPr>
              <a:t>Kötelezően megvalósítandó, önállóan nem támogatható tevékenységek</a:t>
            </a:r>
            <a:endParaRPr kumimoji="0" lang="hu-HU" sz="2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hu-HU"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Gyakornokok foglalkoztatása (megfelelő célcsoport, megváltozott munkaképességű)</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hu-HU"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Vállalati gyakornoki kapcsolattartói tevékenység (egy szakember kijelölése és foglalkoztatásának támogatása, aki lehet maga a vállalkozó vagy alkalmazott)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hu-HU"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Adminisztrációs tevékenység (gyakornok foglalkoztatásával összefüggő adminisztratív feladatok ellátása)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hu-HU"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Kötelezően előírt nyilvánosság, tájékoztatás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u-HU"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01167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lstStyle/>
          <a:p>
            <a:pPr marL="0" indent="0" algn="ctr">
              <a:buNone/>
            </a:pPr>
            <a:r>
              <a:rPr lang="hu-HU" b="1" dirty="0"/>
              <a:t>Gyakornoki program pályakezdők </a:t>
            </a:r>
            <a:r>
              <a:rPr lang="hu-HU" b="1" dirty="0" smtClean="0"/>
              <a:t>támogatására</a:t>
            </a:r>
          </a:p>
          <a:p>
            <a:pPr marL="0" indent="0" algn="ctr">
              <a:buNone/>
            </a:pPr>
            <a:r>
              <a:rPr lang="hu-HU" sz="2400" dirty="0" smtClean="0"/>
              <a:t>Célkitűzés</a:t>
            </a:r>
            <a:endParaRPr lang="hu-HU" sz="2400" dirty="0" smtClean="0"/>
          </a:p>
          <a:p>
            <a:pPr marL="0" indent="0" algn="ctr">
              <a:buNone/>
            </a:pPr>
            <a:endParaRPr lang="hu-HU" sz="1600" dirty="0" smtClean="0"/>
          </a:p>
          <a:p>
            <a:pPr marL="0" indent="0" algn="just">
              <a:buNone/>
            </a:pPr>
            <a:r>
              <a:rPr lang="hu-HU" dirty="0" smtClean="0"/>
              <a:t>25 </a:t>
            </a:r>
            <a:r>
              <a:rPr lang="hu-HU" dirty="0"/>
              <a:t>év alatti, szakképesítést </a:t>
            </a:r>
            <a:r>
              <a:rPr lang="hu-HU" dirty="0" smtClean="0"/>
              <a:t>(OKJ) szerzett, de </a:t>
            </a:r>
            <a:r>
              <a:rPr lang="hu-HU" dirty="0"/>
              <a:t>felsőfokú végzettséggel nem </a:t>
            </a:r>
            <a:r>
              <a:rPr lang="hu-HU" dirty="0" smtClean="0"/>
              <a:t>rendelkező fiatalok </a:t>
            </a:r>
            <a:r>
              <a:rPr lang="hu-HU" dirty="0"/>
              <a:t>munkaerő-piaci integrációjának </a:t>
            </a:r>
            <a:r>
              <a:rPr lang="hu-HU" dirty="0" smtClean="0"/>
              <a:t>ösztönzése, </a:t>
            </a:r>
            <a:r>
              <a:rPr lang="hu-HU" dirty="0"/>
              <a:t>gyakornoki </a:t>
            </a:r>
            <a:r>
              <a:rPr lang="hu-HU" dirty="0" smtClean="0"/>
              <a:t>foglalkoztatás </a:t>
            </a:r>
            <a:r>
              <a:rPr lang="hu-HU" dirty="0"/>
              <a:t>és a </a:t>
            </a:r>
            <a:r>
              <a:rPr lang="hu-HU" dirty="0" smtClean="0"/>
              <a:t>munkafeltételek </a:t>
            </a:r>
            <a:r>
              <a:rPr lang="hu-HU" dirty="0"/>
              <a:t>kialakításának </a:t>
            </a:r>
            <a:r>
              <a:rPr lang="hu-HU" dirty="0" smtClean="0"/>
              <a:t>támogatásával.</a:t>
            </a:r>
            <a:endParaRPr lang="hu-HU" dirty="0"/>
          </a:p>
          <a:p>
            <a:endParaRPr lang="hu-HU" dirty="0"/>
          </a:p>
          <a:p>
            <a:endParaRPr lang="hu-HU" dirty="0" smtClean="0"/>
          </a:p>
          <a:p>
            <a:endParaRPr lang="hu-HU" dirty="0"/>
          </a:p>
        </p:txBody>
      </p:sp>
    </p:spTree>
    <p:extLst>
      <p:ext uri="{BB962C8B-B14F-4D97-AF65-F5344CB8AC3E}">
        <p14:creationId xmlns:p14="http://schemas.microsoft.com/office/powerpoint/2010/main" val="1238641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normAutofit fontScale="77500" lnSpcReduction="20000"/>
          </a:bodyPr>
          <a:lstStyle/>
          <a:p>
            <a:pPr marL="0" indent="0" algn="ctr">
              <a:buNone/>
            </a:pPr>
            <a:r>
              <a:rPr lang="hu-HU" sz="3800" b="1" dirty="0" smtClean="0"/>
              <a:t>Célcsoport</a:t>
            </a:r>
          </a:p>
          <a:p>
            <a:pPr lvl="0"/>
            <a:r>
              <a:rPr lang="hu-HU" dirty="0"/>
              <a:t>25 évesnél fiatalabb a munkaviszony megkezdésekor</a:t>
            </a:r>
          </a:p>
          <a:p>
            <a:pPr lvl="0"/>
            <a:r>
              <a:rPr lang="hu-HU" dirty="0"/>
              <a:t>iskolarendszerű oktatásban, felnőttoktatás vagy felnőttképzés keretében szerzett, </a:t>
            </a:r>
            <a:r>
              <a:rPr lang="hu-HU" dirty="0" err="1" smtClean="0"/>
              <a:t>OKJ-ben</a:t>
            </a:r>
            <a:r>
              <a:rPr lang="hu-HU" dirty="0" smtClean="0"/>
              <a:t> </a:t>
            </a:r>
            <a:r>
              <a:rPr lang="hu-HU" dirty="0"/>
              <a:t>szabályozott </a:t>
            </a:r>
            <a:r>
              <a:rPr lang="hu-HU" dirty="0" smtClean="0"/>
              <a:t>szakképesítést (kivéve 62-es </a:t>
            </a:r>
            <a:r>
              <a:rPr lang="hu-HU" dirty="0"/>
              <a:t>OKJ </a:t>
            </a:r>
            <a:r>
              <a:rPr lang="hu-HU" dirty="0" smtClean="0"/>
              <a:t>számú szakképesítés)</a:t>
            </a:r>
            <a:endParaRPr lang="hu-HU" dirty="0"/>
          </a:p>
          <a:p>
            <a:pPr lvl="0"/>
            <a:r>
              <a:rPr lang="hu-HU" dirty="0"/>
              <a:t>a foglalkoztatási jogviszony megkezdésekor oktatási intézmény nappali tagozatán nem folytat tanulmányokat és nem dolgozik</a:t>
            </a:r>
          </a:p>
          <a:p>
            <a:pPr lvl="0"/>
            <a:r>
              <a:rPr lang="hu-HU" dirty="0"/>
              <a:t>felsőfokú végzettséggel nem rendelkezik</a:t>
            </a:r>
          </a:p>
          <a:p>
            <a:pPr lvl="0"/>
            <a:r>
              <a:rPr lang="hu-HU" dirty="0"/>
              <a:t>a támogatást igénylő vállalkozással nem állt </a:t>
            </a:r>
            <a:r>
              <a:rPr lang="hu-HU" dirty="0" smtClean="0"/>
              <a:t>korábban munkaviszonyban</a:t>
            </a:r>
          </a:p>
          <a:p>
            <a:pPr lvl="0"/>
            <a:r>
              <a:rPr lang="hu-HU" dirty="0" smtClean="0"/>
              <a:t>Ifjúsági Garanciaprogramban regisztrált</a:t>
            </a:r>
            <a:endParaRPr lang="hu-HU" dirty="0"/>
          </a:p>
          <a:p>
            <a:endParaRPr lang="hu-HU" dirty="0"/>
          </a:p>
        </p:txBody>
      </p:sp>
    </p:spTree>
    <p:extLst>
      <p:ext uri="{BB962C8B-B14F-4D97-AF65-F5344CB8AC3E}">
        <p14:creationId xmlns:p14="http://schemas.microsoft.com/office/powerpoint/2010/main" val="78907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a:xfrm>
            <a:off x="457200" y="1600200"/>
            <a:ext cx="8363272" cy="4525963"/>
          </a:xfrm>
        </p:spPr>
        <p:txBody>
          <a:bodyPr>
            <a:normAutofit fontScale="62500" lnSpcReduction="20000"/>
          </a:bodyPr>
          <a:lstStyle/>
          <a:p>
            <a:pPr marL="0" indent="0" algn="ctr">
              <a:buNone/>
            </a:pPr>
            <a:r>
              <a:rPr lang="hu-HU" sz="5100" b="1" dirty="0" smtClean="0"/>
              <a:t>Kedvezményezettek köre</a:t>
            </a:r>
          </a:p>
          <a:p>
            <a:pPr marL="0" indent="0" algn="ctr">
              <a:buNone/>
            </a:pPr>
            <a:endParaRPr lang="hu-HU" dirty="0" smtClean="0"/>
          </a:p>
          <a:p>
            <a:pPr lvl="0"/>
            <a:r>
              <a:rPr lang="hu-HU" dirty="0" smtClean="0"/>
              <a:t>rendelkeznek </a:t>
            </a:r>
            <a:r>
              <a:rPr lang="hu-HU" dirty="0"/>
              <a:t>legalább egy lezárt (beszámolóval/SZJA bevallással alátámasztott), teljes (365 napot jelentő) üzleti évvel (az </a:t>
            </a:r>
            <a:r>
              <a:rPr lang="hu-HU" dirty="0" err="1"/>
              <a:t>előtársaságként</a:t>
            </a:r>
            <a:r>
              <a:rPr lang="hu-HU" dirty="0"/>
              <a:t> való működés időszaka ebbe nem számít bele</a:t>
            </a:r>
            <a:r>
              <a:rPr lang="hu-HU" dirty="0" smtClean="0"/>
              <a:t>)</a:t>
            </a:r>
          </a:p>
          <a:p>
            <a:pPr marL="0" lvl="0" indent="0">
              <a:buNone/>
            </a:pPr>
            <a:endParaRPr lang="hu-HU" sz="1400" dirty="0"/>
          </a:p>
          <a:p>
            <a:pPr lvl="0"/>
            <a:r>
              <a:rPr lang="hu-HU" dirty="0"/>
              <a:t>amelyek Magyarországon székhellyel rendelkező kettős könyvvitelt vezető gazdasági társaságok, szövetkezetek, egyéni vállalkozók, egyéni cégek vagy az Európai Gazdasági Térség területén székhellyel és Magyarországon fiókteleppel rendelkező szövetkezetek vagy kettős könyvvitelt vezető gazdasági társaságok </a:t>
            </a:r>
            <a:r>
              <a:rPr lang="hu-HU" dirty="0" smtClean="0"/>
              <a:t>fióktelepei</a:t>
            </a:r>
          </a:p>
          <a:p>
            <a:pPr marL="0" lvl="0" indent="0">
              <a:buNone/>
            </a:pPr>
            <a:endParaRPr lang="hu-HU" sz="1400" dirty="0" smtClean="0"/>
          </a:p>
          <a:p>
            <a:pPr lvl="0"/>
            <a:r>
              <a:rPr lang="hu-HU" dirty="0" smtClean="0"/>
              <a:t>éves </a:t>
            </a:r>
            <a:r>
              <a:rPr lang="hu-HU" dirty="0"/>
              <a:t>átlagos statisztikai állományi létszáma a támogatási kérelmek benyújtását megelőző legutolsó lezárt, teljes üzleti évben minimum 1 fő </a:t>
            </a:r>
            <a:r>
              <a:rPr lang="hu-HU" dirty="0" smtClean="0"/>
              <a:t>volt</a:t>
            </a:r>
          </a:p>
          <a:p>
            <a:pPr marL="0" lvl="0" indent="0">
              <a:buNone/>
            </a:pPr>
            <a:endParaRPr lang="hu-HU" sz="1600" dirty="0"/>
          </a:p>
          <a:p>
            <a:pPr lvl="0"/>
            <a:r>
              <a:rPr lang="hu-HU" dirty="0"/>
              <a:t> a 651/2014/EU Rendelet I. Melléklete alapján mikro-, kis- és középvállalkozásnak </a:t>
            </a:r>
            <a:r>
              <a:rPr lang="hu-HU" dirty="0" smtClean="0"/>
              <a:t>minősülnek</a:t>
            </a:r>
            <a:endParaRPr lang="hu-HU" dirty="0"/>
          </a:p>
        </p:txBody>
      </p:sp>
    </p:spTree>
    <p:extLst>
      <p:ext uri="{BB962C8B-B14F-4D97-AF65-F5344CB8AC3E}">
        <p14:creationId xmlns:p14="http://schemas.microsoft.com/office/powerpoint/2010/main" val="667972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a:xfrm>
            <a:off x="457200" y="1268760"/>
            <a:ext cx="8363272" cy="5184576"/>
          </a:xfrm>
        </p:spPr>
        <p:txBody>
          <a:bodyPr>
            <a:normAutofit fontScale="92500"/>
          </a:bodyPr>
          <a:lstStyle/>
          <a:p>
            <a:pPr marL="0" indent="0" algn="ctr">
              <a:buNone/>
            </a:pPr>
            <a:r>
              <a:rPr lang="hu-HU" b="1" dirty="0" smtClean="0"/>
              <a:t>Támogatás</a:t>
            </a:r>
          </a:p>
          <a:p>
            <a:pPr lvl="0"/>
            <a:r>
              <a:rPr lang="hu-HU" dirty="0"/>
              <a:t>9 hónapos </a:t>
            </a:r>
            <a:r>
              <a:rPr lang="hu-HU" dirty="0" smtClean="0"/>
              <a:t>foglalkoztatás (bér + járulékok)</a:t>
            </a:r>
            <a:endParaRPr lang="hu-HU" dirty="0"/>
          </a:p>
          <a:p>
            <a:r>
              <a:rPr lang="hu-HU" dirty="0"/>
              <a:t>Minimális </a:t>
            </a:r>
            <a:r>
              <a:rPr lang="hu-HU" dirty="0" smtClean="0"/>
              <a:t>összeg: </a:t>
            </a:r>
            <a:r>
              <a:rPr lang="hu-HU" dirty="0"/>
              <a:t>garantált bérminimum </a:t>
            </a:r>
            <a:r>
              <a:rPr lang="hu-HU" dirty="0" smtClean="0"/>
              <a:t>– 129.000 Ft Maximum</a:t>
            </a:r>
            <a:r>
              <a:rPr lang="hu-HU" dirty="0"/>
              <a:t>: bruttó </a:t>
            </a:r>
            <a:r>
              <a:rPr lang="hu-HU" dirty="0" smtClean="0"/>
              <a:t>200.000 </a:t>
            </a:r>
            <a:r>
              <a:rPr lang="hu-HU" dirty="0"/>
              <a:t>Ft</a:t>
            </a:r>
          </a:p>
          <a:p>
            <a:pPr lvl="0"/>
            <a:r>
              <a:rPr lang="hu-HU" dirty="0"/>
              <a:t>Vállalati gyakornoki, kapcsolattartó </a:t>
            </a:r>
            <a:r>
              <a:rPr lang="hu-HU" dirty="0" smtClean="0"/>
              <a:t>tevékenység (mentor): </a:t>
            </a:r>
            <a:r>
              <a:rPr lang="hu-HU" dirty="0"/>
              <a:t>szakember kijelölése és foglalkoztatása (vállalkozó vagy </a:t>
            </a:r>
            <a:r>
              <a:rPr lang="hu-HU" dirty="0" smtClean="0"/>
              <a:t>alkalmazott), havi bruttó </a:t>
            </a:r>
            <a:r>
              <a:rPr lang="hu-HU" dirty="0" smtClean="0"/>
              <a:t>75.000 </a:t>
            </a:r>
            <a:r>
              <a:rPr lang="hu-HU" dirty="0" smtClean="0"/>
              <a:t>Ft</a:t>
            </a:r>
            <a:endParaRPr lang="hu-HU" dirty="0"/>
          </a:p>
          <a:p>
            <a:pPr lvl="0"/>
            <a:r>
              <a:rPr lang="hu-HU" dirty="0"/>
              <a:t>Adminisztrációs tevékenység: gyakornok foglalkoztatásával kapcsolatos adminisztratív feladatok </a:t>
            </a:r>
            <a:r>
              <a:rPr lang="hu-HU" dirty="0" smtClean="0"/>
              <a:t>ellátása</a:t>
            </a:r>
            <a:endParaRPr lang="hu-HU" dirty="0"/>
          </a:p>
        </p:txBody>
      </p:sp>
    </p:spTree>
    <p:extLst>
      <p:ext uri="{BB962C8B-B14F-4D97-AF65-F5344CB8AC3E}">
        <p14:creationId xmlns:p14="http://schemas.microsoft.com/office/powerpoint/2010/main" val="1317803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normAutofit fontScale="85000" lnSpcReduction="20000"/>
          </a:bodyPr>
          <a:lstStyle/>
          <a:p>
            <a:pPr lvl="0"/>
            <a:r>
              <a:rPr lang="hu-HU" dirty="0"/>
              <a:t>Megváltozott munkaképességű gyakornok </a:t>
            </a:r>
            <a:r>
              <a:rPr lang="hu-HU" dirty="0" smtClean="0"/>
              <a:t>foglalkoztatása (teljes </a:t>
            </a:r>
            <a:r>
              <a:rPr lang="hu-HU" dirty="0"/>
              <a:t>munkaidőre számítva legfeljebb a mindenkori bruttó garantált bérminimum kétszeresének erejéig, azaz 2016. évben havi bruttó 258 000 </a:t>
            </a:r>
            <a:r>
              <a:rPr lang="hu-HU" dirty="0" smtClean="0"/>
              <a:t>forint)</a:t>
            </a:r>
            <a:endParaRPr lang="hu-HU" dirty="0"/>
          </a:p>
          <a:p>
            <a:pPr lvl="0"/>
            <a:r>
              <a:rPr lang="hu-HU" dirty="0"/>
              <a:t>Infrastrukturális, ingatlan </a:t>
            </a:r>
            <a:r>
              <a:rPr lang="hu-HU" dirty="0" smtClean="0"/>
              <a:t>beruházás (</a:t>
            </a:r>
            <a:r>
              <a:rPr lang="hu-HU" dirty="0" err="1" smtClean="0"/>
              <a:t>max</a:t>
            </a:r>
            <a:r>
              <a:rPr lang="hu-HU" dirty="0" smtClean="0"/>
              <a:t>. 25%)</a:t>
            </a:r>
            <a:endParaRPr lang="hu-HU" dirty="0"/>
          </a:p>
          <a:p>
            <a:pPr lvl="0"/>
            <a:r>
              <a:rPr lang="hu-HU" dirty="0"/>
              <a:t>Eszközök, immateriális javak </a:t>
            </a:r>
            <a:r>
              <a:rPr lang="hu-HU" dirty="0" smtClean="0"/>
              <a:t>beszerzése: 100.000Ft-ot nem meghaladó eszköz, gyakornokonként </a:t>
            </a:r>
            <a:r>
              <a:rPr lang="hu-HU" dirty="0" err="1" smtClean="0"/>
              <a:t>max</a:t>
            </a:r>
            <a:r>
              <a:rPr lang="hu-HU" dirty="0" smtClean="0"/>
              <a:t>. 300.000Ft</a:t>
            </a:r>
            <a:endParaRPr lang="hu-HU" dirty="0"/>
          </a:p>
          <a:p>
            <a:r>
              <a:rPr lang="hu-HU" dirty="0"/>
              <a:t>Megváltozott munkaképességű munkavállaló esetén, munkába járás vagy a munkavégzés segítésével  foglalkozó személy foglalkoztatása</a:t>
            </a:r>
          </a:p>
          <a:p>
            <a:endParaRPr lang="hu-HU" dirty="0"/>
          </a:p>
        </p:txBody>
      </p:sp>
    </p:spTree>
    <p:extLst>
      <p:ext uri="{BB962C8B-B14F-4D97-AF65-F5344CB8AC3E}">
        <p14:creationId xmlns:p14="http://schemas.microsoft.com/office/powerpoint/2010/main" val="1209732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solidFill>
                  <a:schemeClr val="bg1"/>
                </a:solidFill>
              </a:rPr>
              <a:t>GINOP-5.2.4-16</a:t>
            </a:r>
            <a:endParaRPr lang="hu-HU" dirty="0"/>
          </a:p>
        </p:txBody>
      </p:sp>
      <p:sp>
        <p:nvSpPr>
          <p:cNvPr id="3" name="Tartalom helye 2"/>
          <p:cNvSpPr>
            <a:spLocks noGrp="1"/>
          </p:cNvSpPr>
          <p:nvPr>
            <p:ph idx="1"/>
          </p:nvPr>
        </p:nvSpPr>
        <p:spPr/>
        <p:txBody>
          <a:bodyPr/>
          <a:lstStyle/>
          <a:p>
            <a:pPr marL="0" indent="0" algn="ctr">
              <a:buNone/>
            </a:pPr>
            <a:r>
              <a:rPr lang="hu-HU" b="1" dirty="0" smtClean="0"/>
              <a:t>Kötelező vállalások – gyakornok</a:t>
            </a:r>
          </a:p>
          <a:p>
            <a:pPr marL="0" indent="0" algn="ctr">
              <a:buNone/>
            </a:pPr>
            <a:endParaRPr lang="hu-HU" b="1" dirty="0"/>
          </a:p>
          <a:p>
            <a:r>
              <a:rPr lang="hu-HU" dirty="0"/>
              <a:t>9 hónapos gyakornoki idő és legalább 4,5 hónapos továbbfoglalkoztatási időszak kitöltése; </a:t>
            </a:r>
          </a:p>
          <a:p>
            <a:r>
              <a:rPr lang="hu-HU" dirty="0" smtClean="0"/>
              <a:t>együttműködés </a:t>
            </a:r>
            <a:r>
              <a:rPr lang="hu-HU" dirty="0"/>
              <a:t>a vállalati gyakornoki kapcsolattartóval </a:t>
            </a:r>
          </a:p>
          <a:p>
            <a:endParaRPr lang="hu-HU" dirty="0"/>
          </a:p>
        </p:txBody>
      </p:sp>
    </p:spTree>
    <p:extLst>
      <p:ext uri="{BB962C8B-B14F-4D97-AF65-F5344CB8AC3E}">
        <p14:creationId xmlns:p14="http://schemas.microsoft.com/office/powerpoint/2010/main" val="1231488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4430</TotalTime>
  <Words>544</Words>
  <Application>Microsoft Office PowerPoint</Application>
  <PresentationFormat>Diavetítés a képernyőre (4:3 oldalarány)</PresentationFormat>
  <Paragraphs>78</Paragraphs>
  <Slides>13</Slides>
  <Notes>1</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13</vt:i4>
      </vt:variant>
    </vt:vector>
  </HeadingPairs>
  <TitlesOfParts>
    <vt:vector size="16" baseType="lpstr">
      <vt:lpstr>Arial</vt:lpstr>
      <vt:lpstr>Calibri</vt:lpstr>
      <vt:lpstr>Office-téma</vt:lpstr>
      <vt:lpstr>GINOP-5.2.4-16</vt:lpstr>
      <vt:lpstr>GINOP-5.2.4-16 A felhívás indokoltsága és célja</vt:lpstr>
      <vt:lpstr>GINOP-5.2.4-16 Támogatható tevékenységek</vt:lpstr>
      <vt:lpstr>GINOP-5.2.4-16</vt:lpstr>
      <vt:lpstr>GINOP-5.2.4-16</vt:lpstr>
      <vt:lpstr>GINOP-5.2.4-16</vt:lpstr>
      <vt:lpstr>GINOP-5.2.4-16</vt:lpstr>
      <vt:lpstr>GINOP-5.2.4-16</vt:lpstr>
      <vt:lpstr>GINOP-5.2.4-16</vt:lpstr>
      <vt:lpstr>GINOP-5.2.4-16</vt:lpstr>
      <vt:lpstr>GINOP-5.2.4-16</vt:lpstr>
      <vt:lpstr>KÖSZÖNJÜK     A     FIGYELMET!   </vt:lpstr>
      <vt:lpstr>PowerPoint bemutató</vt:lpstr>
    </vt:vector>
  </TitlesOfParts>
  <Company>novak.adam@gmail.com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admin</cp:lastModifiedBy>
  <cp:revision>190</cp:revision>
  <dcterms:created xsi:type="dcterms:W3CDTF">2014-03-03T11:13:53Z</dcterms:created>
  <dcterms:modified xsi:type="dcterms:W3CDTF">2016-05-18T08:19:18Z</dcterms:modified>
</cp:coreProperties>
</file>